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6" r:id="rId3"/>
    <p:sldId id="267" r:id="rId4"/>
    <p:sldId id="270" r:id="rId5"/>
    <p:sldId id="272" r:id="rId6"/>
    <p:sldId id="268" r:id="rId7"/>
    <p:sldId id="271" r:id="rId8"/>
    <p:sldId id="265" r:id="rId9"/>
    <p:sldId id="273" r:id="rId10"/>
  </p:sldIdLst>
  <p:sldSz cx="14630400" cy="8229600"/>
  <p:notesSz cx="8229600" cy="14630400"/>
  <p:embeddedFontLst>
    <p:embeddedFont>
      <p:font typeface="Cafe24 OnePrettyNight" panose="03000300000000000000" pitchFamily="66" charset="-127"/>
      <p:regular r:id="rId12"/>
    </p:embeddedFont>
    <p:embeddedFont>
      <p:font typeface="맑은 고딕" panose="020B0503020000020004" pitchFamily="34" charset="-127"/>
      <p:regular r:id="rId13"/>
      <p:bold r:id="rId14"/>
    </p:embeddedFont>
    <p:embeddedFont>
      <p:font typeface="빙그레체Ⅱ" panose="02030503000000000000" pitchFamily="18" charset="-127"/>
      <p:regular r:id="rId15"/>
      <p:bold r:id="rId16"/>
    </p:embeddedFont>
    <p:embeddedFont>
      <p:font typeface="카페24 고운밤" panose="03000300000000000000" pitchFamily="66" charset="-127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Source Sans Pro" panose="020B0503030403020204" pitchFamily="34" charset="0"/>
      <p:regular r:id="rId22"/>
      <p:bold r:id="rId23"/>
      <p:italic r:id="rId24"/>
      <p:boldItalic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7" d="100"/>
          <a:sy n="107" d="100"/>
        </p:scale>
        <p:origin x="4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9551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74169"/>
            <a:ext cx="660082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Source Serif Pro Semi Bold" pitchFamily="34" charset="-120"/>
              </a:rPr>
              <a:t>Take A Look (TAL) 프로젝트</a:t>
            </a:r>
            <a:endParaRPr lang="en-US" sz="4400" dirty="0"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837724" y="393715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  <a:cs typeface="Source Sans Pro" pitchFamily="34" charset="-120"/>
              </a:rPr>
              <a:t>당신의 자세, 당신의 건강을 지켜드립니다.</a:t>
            </a:r>
            <a:endParaRPr lang="en-US" sz="24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837724" y="4589383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웹캠 기반 자세 모니터링 및 생산성 향상 시스템으로 더 건강한 작업 환경을 만들어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보세요</a:t>
            </a: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A4D38BF-6616-9CD8-9EAD-DDCEA1F16782}"/>
              </a:ext>
            </a:extLst>
          </p:cNvPr>
          <p:cNvSpPr/>
          <p:nvPr/>
        </p:nvSpPr>
        <p:spPr>
          <a:xfrm>
            <a:off x="837724" y="142779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kern="0" spc="-89" dirty="0" err="1">
                <a:solidFill>
                  <a:srgbClr val="000000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프로젝트</a:t>
            </a:r>
            <a:r>
              <a:rPr lang="en-US" sz="4400" kern="0" spc="-89" dirty="0">
                <a:solidFill>
                  <a:srgbClr val="000000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 </a:t>
            </a:r>
            <a:r>
              <a:rPr lang="en-US" sz="4400" kern="0" spc="-89" dirty="0" err="1">
                <a:solidFill>
                  <a:srgbClr val="000000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배경</a:t>
            </a:r>
            <a:endParaRPr lang="en-US" sz="4400" kern="0" spc="-89" dirty="0">
              <a:solidFill>
                <a:srgbClr val="000000"/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8E23F9DC-F23B-7CB8-C70F-E268D0A07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638" y="2610564"/>
            <a:ext cx="2137529" cy="1357193"/>
          </a:xfrm>
          <a:prstGeom prst="rect">
            <a:avLst/>
          </a:prstGeom>
        </p:spPr>
      </p:pic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7D13E8C6-825E-A780-88AD-336EF7E44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988" y="3246358"/>
            <a:ext cx="336590" cy="420767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5C04751F-3CDA-A8CF-A898-FD27341C104B}"/>
              </a:ext>
            </a:extLst>
          </p:cNvPr>
          <p:cNvSpPr/>
          <p:nvPr/>
        </p:nvSpPr>
        <p:spPr>
          <a:xfrm>
            <a:off x="5384482" y="2849880"/>
            <a:ext cx="228314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거북목</a:t>
            </a:r>
            <a:r>
              <a:rPr lang="en-US" sz="24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4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증후군</a:t>
            </a:r>
            <a:endParaRPr lang="en-US" sz="2400" b="1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2155C00A-48FE-B07B-F062-7DFCB60B8369}"/>
              </a:ext>
            </a:extLst>
          </p:cNvPr>
          <p:cNvSpPr/>
          <p:nvPr/>
        </p:nvSpPr>
        <p:spPr>
          <a:xfrm>
            <a:off x="5384482" y="3345418"/>
            <a:ext cx="228314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현대인의 흔한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자세</a:t>
            </a: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문제</a:t>
            </a:r>
            <a:endParaRPr lang="en-US" sz="2400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130B0A6A-9B7E-2369-4FC7-1826B654BB4C}"/>
              </a:ext>
            </a:extLst>
          </p:cNvPr>
          <p:cNvSpPr/>
          <p:nvPr/>
        </p:nvSpPr>
        <p:spPr>
          <a:xfrm>
            <a:off x="5204936" y="3982402"/>
            <a:ext cx="8527971" cy="15240"/>
          </a:xfrm>
          <a:prstGeom prst="roundRect">
            <a:avLst>
              <a:gd name="adj" fmla="val 659712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8" name="Image 2" descr="preencoded.png">
            <a:extLst>
              <a:ext uri="{FF2B5EF4-FFF2-40B4-BE49-F238E27FC236}">
                <a16:creationId xmlns:a16="http://schemas.microsoft.com/office/drawing/2014/main" id="{431B245E-73D9-2FC3-55ED-0D1B6082C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814" y="4027527"/>
            <a:ext cx="4275058" cy="1357193"/>
          </a:xfrm>
          <a:prstGeom prst="rect">
            <a:avLst/>
          </a:prstGeom>
        </p:spPr>
      </p:pic>
      <p:pic>
        <p:nvPicPr>
          <p:cNvPr id="9" name="Image 3" descr="preencoded.png">
            <a:extLst>
              <a:ext uri="{FF2B5EF4-FFF2-40B4-BE49-F238E27FC236}">
                <a16:creationId xmlns:a16="http://schemas.microsoft.com/office/drawing/2014/main" id="{663B9003-9393-9D3E-4A37-F9A89A165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7988" y="4495681"/>
            <a:ext cx="336590" cy="420767"/>
          </a:xfrm>
          <a:prstGeom prst="rect">
            <a:avLst/>
          </a:prstGeom>
        </p:spPr>
      </p:pic>
      <p:sp>
        <p:nvSpPr>
          <p:cNvPr id="10" name="Text 4">
            <a:extLst>
              <a:ext uri="{FF2B5EF4-FFF2-40B4-BE49-F238E27FC236}">
                <a16:creationId xmlns:a16="http://schemas.microsoft.com/office/drawing/2014/main" id="{1B33E584-1C4A-B37A-0BC3-D32C95540C6F}"/>
              </a:ext>
            </a:extLst>
          </p:cNvPr>
          <p:cNvSpPr/>
          <p:nvPr/>
        </p:nvSpPr>
        <p:spPr>
          <a:xfrm>
            <a:off x="6453187" y="4266843"/>
            <a:ext cx="271391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장시간 </a:t>
            </a:r>
            <a:r>
              <a:rPr lang="en-US" sz="24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앉아있는</a:t>
            </a:r>
            <a:r>
              <a:rPr lang="en-US" sz="24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4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생활</a:t>
            </a:r>
            <a:endParaRPr lang="en-US" sz="2400" b="1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EF769140-0F37-9106-19D3-F5CC5DF0D08C}"/>
              </a:ext>
            </a:extLst>
          </p:cNvPr>
          <p:cNvSpPr/>
          <p:nvPr/>
        </p:nvSpPr>
        <p:spPr>
          <a:xfrm>
            <a:off x="6453187" y="4762381"/>
            <a:ext cx="271391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디지털 시대의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불가피한</a:t>
            </a: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현실</a:t>
            </a:r>
            <a:endParaRPr lang="en-US" sz="2400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2" name="Shape 6">
            <a:extLst>
              <a:ext uri="{FF2B5EF4-FFF2-40B4-BE49-F238E27FC236}">
                <a16:creationId xmlns:a16="http://schemas.microsoft.com/office/drawing/2014/main" id="{AA95FB19-21B0-1C14-5991-92BB0E323703}"/>
              </a:ext>
            </a:extLst>
          </p:cNvPr>
          <p:cNvSpPr/>
          <p:nvPr/>
        </p:nvSpPr>
        <p:spPr>
          <a:xfrm>
            <a:off x="6273641" y="5399365"/>
            <a:ext cx="7459266" cy="15240"/>
          </a:xfrm>
          <a:prstGeom prst="roundRect">
            <a:avLst>
              <a:gd name="adj" fmla="val 659712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3" name="Image 4" descr="preencoded.png">
            <a:extLst>
              <a:ext uri="{FF2B5EF4-FFF2-40B4-BE49-F238E27FC236}">
                <a16:creationId xmlns:a16="http://schemas.microsoft.com/office/drawing/2014/main" id="{90AC1B65-76D2-223A-ED7F-B7BDD178BE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109" y="5444490"/>
            <a:ext cx="6412587" cy="1357193"/>
          </a:xfrm>
          <a:prstGeom prst="rect">
            <a:avLst/>
          </a:prstGeom>
        </p:spPr>
      </p:pic>
      <p:pic>
        <p:nvPicPr>
          <p:cNvPr id="14" name="Image 5" descr="preencoded.png">
            <a:extLst>
              <a:ext uri="{FF2B5EF4-FFF2-40B4-BE49-F238E27FC236}">
                <a16:creationId xmlns:a16="http://schemas.microsoft.com/office/drawing/2014/main" id="{A3F0FF6C-E422-E2EB-4F02-A07A13FC70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8107" y="5912644"/>
            <a:ext cx="336590" cy="420767"/>
          </a:xfrm>
          <a:prstGeom prst="rect">
            <a:avLst/>
          </a:prstGeom>
        </p:spPr>
      </p:pic>
      <p:sp>
        <p:nvSpPr>
          <p:cNvPr id="15" name="Text 7">
            <a:extLst>
              <a:ext uri="{FF2B5EF4-FFF2-40B4-BE49-F238E27FC236}">
                <a16:creationId xmlns:a16="http://schemas.microsoft.com/office/drawing/2014/main" id="{1323390E-297A-B20A-2ED2-57E5948AE1E5}"/>
              </a:ext>
            </a:extLst>
          </p:cNvPr>
          <p:cNvSpPr/>
          <p:nvPr/>
        </p:nvSpPr>
        <p:spPr>
          <a:xfrm>
            <a:off x="7522012" y="5683806"/>
            <a:ext cx="249852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기존 교정 </a:t>
            </a:r>
            <a:r>
              <a:rPr lang="en-US" sz="24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기기의</a:t>
            </a:r>
            <a:r>
              <a:rPr lang="en-US" sz="24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4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한계</a:t>
            </a:r>
            <a:endParaRPr lang="en-US" sz="2400" b="1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6" name="Text 8">
            <a:extLst>
              <a:ext uri="{FF2B5EF4-FFF2-40B4-BE49-F238E27FC236}">
                <a16:creationId xmlns:a16="http://schemas.microsoft.com/office/drawing/2014/main" id="{DFBB7885-26A3-AB06-2B25-9BBD85D977C6}"/>
              </a:ext>
            </a:extLst>
          </p:cNvPr>
          <p:cNvSpPr/>
          <p:nvPr/>
        </p:nvSpPr>
        <p:spPr>
          <a:xfrm>
            <a:off x="7522012" y="6179344"/>
            <a:ext cx="24985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높은 가격과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불편한</a:t>
            </a: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사용성</a:t>
            </a:r>
            <a:endParaRPr lang="en-US" sz="2400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089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4468DD2-D6A2-43D3-A2EA-434981E76DA9}"/>
              </a:ext>
            </a:extLst>
          </p:cNvPr>
          <p:cNvSpPr/>
          <p:nvPr/>
        </p:nvSpPr>
        <p:spPr>
          <a:xfrm>
            <a:off x="837724" y="125634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TAL </a:t>
            </a:r>
            <a:r>
              <a:rPr lang="en-US" sz="4400" kern="0" spc="-89" dirty="0" err="1">
                <a:solidFill>
                  <a:srgbClr val="000000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프로젝트</a:t>
            </a:r>
            <a:r>
              <a:rPr lang="en-US" sz="4400" kern="0" spc="-89" dirty="0">
                <a:solidFill>
                  <a:srgbClr val="000000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 </a:t>
            </a:r>
            <a:r>
              <a:rPr lang="en-US" sz="4400" kern="0" spc="-89" dirty="0" err="1">
                <a:solidFill>
                  <a:srgbClr val="000000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소개</a:t>
            </a:r>
            <a:endParaRPr lang="en-US" sz="4400" kern="0" spc="-89" dirty="0">
              <a:solidFill>
                <a:srgbClr val="000000"/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FEE05EE-2A6A-C414-334B-54F35B283C25}"/>
              </a:ext>
            </a:extLst>
          </p:cNvPr>
          <p:cNvSpPr/>
          <p:nvPr/>
        </p:nvSpPr>
        <p:spPr>
          <a:xfrm>
            <a:off x="1753195" y="42668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3000"/>
              </a:lnSpc>
              <a:buNone/>
            </a:pPr>
            <a:r>
              <a:rPr lang="en-US" sz="32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웹캠 </a:t>
            </a:r>
            <a:r>
              <a:rPr lang="en-US" sz="32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기반</a:t>
            </a:r>
            <a:r>
              <a:rPr lang="en-US" sz="32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32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모니터링</a:t>
            </a:r>
            <a:endParaRPr lang="en-US" sz="3200" b="1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98EB8626-E77E-DEDB-2A7A-79AA27A758F2}"/>
              </a:ext>
            </a:extLst>
          </p:cNvPr>
          <p:cNvSpPr/>
          <p:nvPr/>
        </p:nvSpPr>
        <p:spPr>
          <a:xfrm>
            <a:off x="837724" y="4762381"/>
            <a:ext cx="373165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별도 장비 없이 기존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웹캠</a:t>
            </a: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활용</a:t>
            </a:r>
            <a:endParaRPr lang="en-US" sz="2400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ABD47049-7507-7C90-6DA9-D8B84FD95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7BD5EBAC-FF35-B140-AACF-1D9C22C0A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720" y="4209455"/>
            <a:ext cx="358140" cy="447675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36B769DD-CD93-0BE2-7B8B-C6E9C0170F7C}"/>
              </a:ext>
            </a:extLst>
          </p:cNvPr>
          <p:cNvSpPr/>
          <p:nvPr/>
        </p:nvSpPr>
        <p:spPr>
          <a:xfrm>
            <a:off x="9941243" y="30435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3000"/>
              </a:lnSpc>
              <a:buNone/>
            </a:pPr>
            <a:r>
              <a:rPr lang="en-US" sz="32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실시간</a:t>
            </a:r>
            <a:r>
              <a:rPr lang="en-US" sz="32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32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자세</a:t>
            </a:r>
            <a:r>
              <a:rPr lang="en-US" sz="32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32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감지</a:t>
            </a:r>
            <a:endParaRPr lang="en-US" sz="3200" b="1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1A8DD534-8DC9-FAA8-9122-1F1E6A26E09B}"/>
              </a:ext>
            </a:extLst>
          </p:cNvPr>
          <p:cNvSpPr/>
          <p:nvPr/>
        </p:nvSpPr>
        <p:spPr>
          <a:xfrm>
            <a:off x="9941243" y="3539133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 기술로 </a:t>
            </a:r>
            <a:r>
              <a:rPr lang="en-US" sz="1850" kern="0" spc="-38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정확한</a:t>
            </a: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자세</a:t>
            </a: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분석</a:t>
            </a:r>
            <a:endParaRPr lang="en-US" sz="1850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40707E20-38E5-10EB-2209-07E4C8087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C36B3D6A-D22A-D423-64D9-E1F507B2C3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995" y="3264813"/>
            <a:ext cx="358140" cy="447675"/>
          </a:xfrm>
          <a:prstGeom prst="rect">
            <a:avLst/>
          </a:prstGeom>
        </p:spPr>
      </p:pic>
      <p:sp>
        <p:nvSpPr>
          <p:cNvPr id="11" name="Text 5">
            <a:extLst>
              <a:ext uri="{FF2B5EF4-FFF2-40B4-BE49-F238E27FC236}">
                <a16:creationId xmlns:a16="http://schemas.microsoft.com/office/drawing/2014/main" id="{90DAB855-2BC2-E11F-01AB-113370E5C4A4}"/>
              </a:ext>
            </a:extLst>
          </p:cNvPr>
          <p:cNvSpPr/>
          <p:nvPr/>
        </p:nvSpPr>
        <p:spPr>
          <a:xfrm>
            <a:off x="9941243" y="54900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3000"/>
              </a:lnSpc>
              <a:buNone/>
            </a:pPr>
            <a:r>
              <a:rPr lang="en-US" sz="32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생산성</a:t>
            </a:r>
            <a:r>
              <a:rPr lang="en-US" sz="32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32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향상</a:t>
            </a:r>
            <a:endParaRPr lang="en-US" sz="3200" b="1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DF0674EE-AFB5-CE2B-D834-3746DDD5BBDE}"/>
              </a:ext>
            </a:extLst>
          </p:cNvPr>
          <p:cNvSpPr/>
          <p:nvPr/>
        </p:nvSpPr>
        <p:spPr>
          <a:xfrm>
            <a:off x="9941243" y="5985629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자세 교정과 집중력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관리의</a:t>
            </a: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통합</a:t>
            </a:r>
            <a:endParaRPr lang="en-US" sz="2400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pic>
        <p:nvPicPr>
          <p:cNvPr id="13" name="Image 4" descr="preencoded.png">
            <a:extLst>
              <a:ext uri="{FF2B5EF4-FFF2-40B4-BE49-F238E27FC236}">
                <a16:creationId xmlns:a16="http://schemas.microsoft.com/office/drawing/2014/main" id="{7052F791-0919-532E-A594-A7EC58EF9C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4" name="Image 5" descr="preencoded.png">
            <a:extLst>
              <a:ext uri="{FF2B5EF4-FFF2-40B4-BE49-F238E27FC236}">
                <a16:creationId xmlns:a16="http://schemas.microsoft.com/office/drawing/2014/main" id="{71F3093F-4A60-B3A1-F3D8-267A6560B5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1436" y="5972532"/>
            <a:ext cx="35814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690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AEA0E0C-AF1B-8563-25F9-FEF6D43A4FBD}"/>
              </a:ext>
            </a:extLst>
          </p:cNvPr>
          <p:cNvSpPr/>
          <p:nvPr/>
        </p:nvSpPr>
        <p:spPr>
          <a:xfrm>
            <a:off x="837724" y="200120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5500"/>
              </a:lnSpc>
              <a:buNone/>
            </a:pPr>
            <a:r>
              <a:rPr lang="en-US" sz="4400" kern="0" spc="-89" dirty="0" err="1">
                <a:solidFill>
                  <a:srgbClr val="000000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목표</a:t>
            </a:r>
            <a:r>
              <a:rPr lang="en-US" sz="4400" kern="0" spc="-89" dirty="0">
                <a:solidFill>
                  <a:srgbClr val="000000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 및 </a:t>
            </a:r>
            <a:r>
              <a:rPr lang="en-US" sz="4400" kern="0" spc="-89" dirty="0" err="1">
                <a:solidFill>
                  <a:srgbClr val="000000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타겟</a:t>
            </a:r>
            <a:r>
              <a:rPr lang="en-US" sz="4400" kern="0" spc="-89" dirty="0">
                <a:solidFill>
                  <a:srgbClr val="000000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 </a:t>
            </a:r>
            <a:r>
              <a:rPr lang="en-US" sz="4400" kern="0" spc="-89" dirty="0" err="1">
                <a:solidFill>
                  <a:srgbClr val="000000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사용자</a:t>
            </a:r>
            <a:endParaRPr lang="en-US" sz="4400" kern="0" spc="-89" dirty="0">
              <a:solidFill>
                <a:srgbClr val="000000"/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C862823-DA35-862F-A2E6-DEE8A1EB777A}"/>
              </a:ext>
            </a:extLst>
          </p:cNvPr>
          <p:cNvSpPr/>
          <p:nvPr/>
        </p:nvSpPr>
        <p:spPr>
          <a:xfrm>
            <a:off x="837724" y="33035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3000"/>
              </a:lnSpc>
              <a:buNone/>
            </a:pPr>
            <a:r>
              <a:rPr lang="en-US" sz="28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프로젝트</a:t>
            </a:r>
            <a:r>
              <a:rPr lang="en-US" sz="28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8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목표</a:t>
            </a:r>
            <a:endParaRPr lang="en-US" sz="2800" b="1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1837168E-81DA-D5D5-AD62-113AD2F1952A}"/>
              </a:ext>
            </a:extLst>
          </p:cNvPr>
          <p:cNvSpPr/>
          <p:nvPr/>
        </p:nvSpPr>
        <p:spPr>
          <a:xfrm>
            <a:off x="837724" y="389477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3000"/>
              </a:lnSpc>
              <a:buNone/>
            </a:pP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웹캠을</a:t>
            </a: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활용한</a:t>
            </a: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4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자세</a:t>
            </a:r>
            <a:r>
              <a:rPr lang="en-US" sz="24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4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모니터링</a:t>
            </a:r>
            <a:r>
              <a:rPr lang="en-US" sz="24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및 </a:t>
            </a:r>
            <a:r>
              <a:rPr lang="en-US" sz="24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제스처</a:t>
            </a:r>
            <a:r>
              <a:rPr lang="en-US" sz="24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4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인식</a:t>
            </a:r>
            <a:r>
              <a:rPr lang="en-US" sz="24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시스템</a:t>
            </a: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개발</a:t>
            </a:r>
            <a:endParaRPr lang="en-US" sz="2400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1DF8A630-2021-7CA3-6B2B-62CEC1AFE3F9}"/>
              </a:ext>
            </a:extLst>
          </p:cNvPr>
          <p:cNvSpPr/>
          <p:nvPr/>
        </p:nvSpPr>
        <p:spPr>
          <a:xfrm>
            <a:off x="837724" y="449318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3000"/>
              </a:lnSpc>
              <a:buNone/>
            </a:pPr>
            <a:r>
              <a:rPr lang="en-US" sz="20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건강 보호와 생산성 향상을 </a:t>
            </a:r>
            <a:r>
              <a:rPr lang="en-US" sz="20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위한</a:t>
            </a:r>
            <a:r>
              <a:rPr lang="en-US" sz="20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0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데스크탑</a:t>
            </a:r>
            <a:r>
              <a:rPr lang="en-US" sz="20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0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애플리케이션</a:t>
            </a:r>
            <a:r>
              <a:rPr lang="en-US" sz="20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0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제공</a:t>
            </a:r>
            <a:endParaRPr lang="en-US" sz="2000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C58CF5BF-ED97-C5DC-624F-7F2C23E6090A}"/>
              </a:ext>
            </a:extLst>
          </p:cNvPr>
          <p:cNvSpPr/>
          <p:nvPr/>
        </p:nvSpPr>
        <p:spPr>
          <a:xfrm>
            <a:off x="7614761" y="33035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3000"/>
              </a:lnSpc>
              <a:buNone/>
            </a:pPr>
            <a:r>
              <a:rPr lang="en-US" sz="28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타겟</a:t>
            </a:r>
            <a:r>
              <a:rPr lang="en-US" sz="28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8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사용자</a:t>
            </a:r>
            <a:endParaRPr lang="en-US" sz="2800" b="1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26F25C26-D1F8-B4BD-FFD7-CE4646B29546}"/>
              </a:ext>
            </a:extLst>
          </p:cNvPr>
          <p:cNvSpPr/>
          <p:nvPr/>
        </p:nvSpPr>
        <p:spPr>
          <a:xfrm>
            <a:off x="7614761" y="389477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-342900">
              <a:lnSpc>
                <a:spcPts val="3000"/>
              </a:lnSpc>
              <a:buSzPct val="100000"/>
              <a:buChar char="•"/>
            </a:pP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장시간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컴퓨터</a:t>
            </a: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사용자</a:t>
            </a:r>
            <a:endParaRPr lang="en-US" sz="2400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0065D6CC-ABAB-B00B-27A6-D6EE21EAC402}"/>
              </a:ext>
            </a:extLst>
          </p:cNvPr>
          <p:cNvSpPr/>
          <p:nvPr/>
        </p:nvSpPr>
        <p:spPr>
          <a:xfrm>
            <a:off x="7614761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-342900">
              <a:lnSpc>
                <a:spcPts val="3000"/>
              </a:lnSpc>
              <a:buSzPct val="100000"/>
              <a:buChar char="•"/>
            </a:pP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개발자, 디자이너,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직장인</a:t>
            </a:r>
            <a:endParaRPr lang="en-US" sz="2400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5D9290A1-F1A1-ED95-564E-660D4C679A2E}"/>
              </a:ext>
            </a:extLst>
          </p:cNvPr>
          <p:cNvSpPr/>
          <p:nvPr/>
        </p:nvSpPr>
        <p:spPr>
          <a:xfrm>
            <a:off x="7614761" y="4828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-342900">
              <a:lnSpc>
                <a:spcPts val="3000"/>
              </a:lnSpc>
              <a:buSzPct val="100000"/>
              <a:buChar char="•"/>
            </a:pP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학생,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크리에이터</a:t>
            </a:r>
            <a:endParaRPr lang="en-US" sz="2400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F76A885A-08D2-B46A-CB97-605F1406FB14}"/>
              </a:ext>
            </a:extLst>
          </p:cNvPr>
          <p:cNvSpPr/>
          <p:nvPr/>
        </p:nvSpPr>
        <p:spPr>
          <a:xfrm>
            <a:off x="7614761" y="52949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-342900">
              <a:lnSpc>
                <a:spcPts val="3000"/>
              </a:lnSpc>
              <a:buSzPct val="100000"/>
              <a:buChar char="•"/>
            </a:pPr>
            <a:r>
              <a:rPr lang="en-US" sz="24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건강 관리가 </a:t>
            </a:r>
            <a:r>
              <a:rPr lang="en-US" sz="24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필요한</a:t>
            </a:r>
            <a:r>
              <a:rPr lang="en-US" sz="24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4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사람</a:t>
            </a:r>
            <a:endParaRPr lang="en-US" sz="2400" b="1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7B6F4BD4-466B-C021-601D-2EE8AF16D43E}"/>
              </a:ext>
            </a:extLst>
          </p:cNvPr>
          <p:cNvSpPr/>
          <p:nvPr/>
        </p:nvSpPr>
        <p:spPr>
          <a:xfrm>
            <a:off x="7614761" y="576167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-342900">
              <a:lnSpc>
                <a:spcPts val="3000"/>
              </a:lnSpc>
              <a:buSzPct val="100000"/>
              <a:buChar char="•"/>
            </a:pP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자세 교정이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필요한</a:t>
            </a: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사람</a:t>
            </a:r>
            <a:endParaRPr lang="en-US" sz="2400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1784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087EDC5-22A0-A047-6B61-B32916BCF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37339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5AFFE635-7EA6-EDF2-8CB8-E316B3462FFD}"/>
              </a:ext>
            </a:extLst>
          </p:cNvPr>
          <p:cNvSpPr/>
          <p:nvPr/>
        </p:nvSpPr>
        <p:spPr>
          <a:xfrm>
            <a:off x="6145530" y="517803"/>
            <a:ext cx="4431149" cy="553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핵심 기능 및 </a:t>
            </a:r>
            <a:r>
              <a:rPr lang="en-US" sz="4400" kern="0" spc="-89" dirty="0" err="1">
                <a:solidFill>
                  <a:srgbClr val="000000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구현</a:t>
            </a:r>
            <a:r>
              <a:rPr lang="en-US" sz="4400" kern="0" spc="-89" dirty="0">
                <a:solidFill>
                  <a:srgbClr val="000000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 </a:t>
            </a:r>
            <a:r>
              <a:rPr lang="en-US" sz="4400" kern="0" spc="-89" dirty="0" err="1">
                <a:solidFill>
                  <a:srgbClr val="000000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계획</a:t>
            </a:r>
            <a:endParaRPr lang="en-US" sz="4400" kern="0" spc="-89" dirty="0">
              <a:solidFill>
                <a:srgbClr val="000000"/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E5E7FACC-DBEF-CDFC-8092-21D149617FC7}"/>
              </a:ext>
            </a:extLst>
          </p:cNvPr>
          <p:cNvSpPr/>
          <p:nvPr/>
        </p:nvSpPr>
        <p:spPr>
          <a:xfrm>
            <a:off x="6145530" y="1354098"/>
            <a:ext cx="7825740" cy="1450181"/>
          </a:xfrm>
          <a:prstGeom prst="roundRect">
            <a:avLst>
              <a:gd name="adj" fmla="val 545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B4FB16A7-CAC3-2A96-59B5-6F658E16A0D3}"/>
              </a:ext>
            </a:extLst>
          </p:cNvPr>
          <p:cNvSpPr/>
          <p:nvPr/>
        </p:nvSpPr>
        <p:spPr>
          <a:xfrm>
            <a:off x="6341388" y="1549956"/>
            <a:ext cx="2215515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실시간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이미지</a:t>
            </a: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분석</a:t>
            </a:r>
            <a:endParaRPr lang="en-US" sz="2400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583278BB-E511-EFB8-89AB-319F935E596A}"/>
              </a:ext>
            </a:extLst>
          </p:cNvPr>
          <p:cNvSpPr/>
          <p:nvPr/>
        </p:nvSpPr>
        <p:spPr>
          <a:xfrm>
            <a:off x="6341388" y="1939885"/>
            <a:ext cx="7434024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50"/>
              </a:lnSpc>
              <a:buSzPct val="100000"/>
              <a:buFontTx/>
              <a:buChar char="•"/>
            </a:pPr>
            <a:r>
              <a:rPr lang="en-US" sz="1450" kern="0" spc="-30" dirty="0">
                <a:solidFill>
                  <a:srgbClr val="272525"/>
                </a:solidFill>
                <a:latin typeface="Cafe24 OnePrettyNight" panose="03000300000000000000" pitchFamily="66" charset="-127"/>
                <a:ea typeface="Cafe24 OnePrettyNight" panose="03000300000000000000" pitchFamily="66" charset="-127"/>
                <a:cs typeface="Source Sans Pro" pitchFamily="34" charset="-120"/>
              </a:rPr>
              <a:t>웹캠 활용 </a:t>
            </a:r>
            <a:r>
              <a:rPr lang="ko-KR" altLang="en-US" sz="1600" kern="0" spc="-38" dirty="0">
                <a:solidFill>
                  <a:srgbClr val="272525"/>
                </a:solidFill>
                <a:latin typeface="Cafe24 OnePrettyNight" panose="03000300000000000000" pitchFamily="66" charset="-127"/>
                <a:ea typeface="Cafe24 OnePrettyNight" panose="03000300000000000000" pitchFamily="66" charset="-127"/>
                <a:cs typeface="Source Sans Pro" pitchFamily="34" charset="-120"/>
              </a:rPr>
              <a:t>얼굴</a:t>
            </a:r>
            <a:r>
              <a:rPr lang="en-US" altLang="ko-KR" sz="1600" kern="0" spc="-38" dirty="0">
                <a:solidFill>
                  <a:srgbClr val="272525"/>
                </a:solidFill>
                <a:latin typeface="Cafe24 OnePrettyNight" panose="03000300000000000000" pitchFamily="66" charset="-127"/>
                <a:ea typeface="Cafe24 OnePrettyNight" panose="03000300000000000000" pitchFamily="66" charset="-127"/>
                <a:cs typeface="Source Sans Pro" pitchFamily="34" charset="-120"/>
              </a:rPr>
              <a:t> </a:t>
            </a:r>
            <a:r>
              <a:rPr lang="ko-KR" altLang="en-US" sz="1600" kern="0" spc="-38" dirty="0">
                <a:solidFill>
                  <a:srgbClr val="272525"/>
                </a:solidFill>
                <a:latin typeface="Cafe24 OnePrettyNight" panose="03000300000000000000" pitchFamily="66" charset="-127"/>
                <a:ea typeface="Cafe24 OnePrettyNight" panose="03000300000000000000" pitchFamily="66" charset="-127"/>
                <a:cs typeface="Source Sans Pro" pitchFamily="34" charset="-120"/>
              </a:rPr>
              <a:t>및 곡 각도</a:t>
            </a:r>
            <a:r>
              <a:rPr lang="en-US" altLang="ko-KR" sz="1600" kern="0" spc="-38" dirty="0">
                <a:solidFill>
                  <a:srgbClr val="272525"/>
                </a:solidFill>
                <a:latin typeface="Cafe24 OnePrettyNight" panose="03000300000000000000" pitchFamily="66" charset="-127"/>
                <a:ea typeface="Cafe24 OnePrettyNight" panose="03000300000000000000" pitchFamily="66" charset="-127"/>
                <a:cs typeface="Source Sans Pro" pitchFamily="34" charset="-120"/>
              </a:rPr>
              <a:t>,</a:t>
            </a:r>
            <a:r>
              <a:rPr lang="ko-KR" altLang="en-US" sz="1600" kern="0" spc="-38" dirty="0">
                <a:solidFill>
                  <a:srgbClr val="272525"/>
                </a:solidFill>
                <a:latin typeface="Cafe24 OnePrettyNight" panose="03000300000000000000" pitchFamily="66" charset="-127"/>
                <a:ea typeface="Cafe24 OnePrettyNight" panose="03000300000000000000" pitchFamily="66" charset="-127"/>
                <a:cs typeface="Source Sans Pro" pitchFamily="34" charset="-120"/>
              </a:rPr>
              <a:t> 랜드마크 분석</a:t>
            </a:r>
            <a:endParaRPr lang="en-US" altLang="ko-KR" sz="1600" dirty="0">
              <a:latin typeface="Cafe24 OnePrettyNight" panose="03000300000000000000" pitchFamily="66" charset="-127"/>
              <a:ea typeface="Cafe24 OnePrettyNight" panose="03000300000000000000" pitchFamily="66" charset="-127"/>
            </a:endParaRPr>
          </a:p>
          <a:p>
            <a:pPr marL="342900" indent="-342900" algn="l">
              <a:lnSpc>
                <a:spcPts val="2350"/>
              </a:lnSpc>
              <a:buSzPct val="100000"/>
              <a:buChar char="•"/>
            </a:pPr>
            <a:endParaRPr lang="en-US" sz="1450" dirty="0">
              <a:latin typeface="Cafe24 OnePrettyNight" panose="03000300000000000000" pitchFamily="66" charset="-127"/>
              <a:ea typeface="Cafe24 OnePrettyNight" panose="03000300000000000000" pitchFamily="66" charset="-127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EB842C1E-9BD7-F0E8-837C-DB55EC433F05}"/>
              </a:ext>
            </a:extLst>
          </p:cNvPr>
          <p:cNvSpPr/>
          <p:nvPr/>
        </p:nvSpPr>
        <p:spPr>
          <a:xfrm>
            <a:off x="6341388" y="2307074"/>
            <a:ext cx="7434024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kern="0" spc="-30" dirty="0">
                <a:solidFill>
                  <a:srgbClr val="272525"/>
                </a:solidFill>
                <a:latin typeface="Cafe24 OnePrettyNight" panose="03000300000000000000" pitchFamily="66" charset="-127"/>
                <a:ea typeface="Cafe24 OnePrettyNight" panose="03000300000000000000" pitchFamily="66" charset="-127"/>
                <a:cs typeface="Source Sans Pro" pitchFamily="34" charset="-120"/>
              </a:rPr>
              <a:t>OpenCV 활용 이미지 처리</a:t>
            </a:r>
            <a:endParaRPr lang="en-US" sz="1450" dirty="0">
              <a:latin typeface="Cafe24 OnePrettyNight" panose="03000300000000000000" pitchFamily="66" charset="-127"/>
              <a:ea typeface="Cafe24 OnePrettyNight" panose="03000300000000000000" pitchFamily="66" charset="-127"/>
            </a:endParaRPr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92F6076A-CAFE-C878-3C29-70BC5A31BCDE}"/>
              </a:ext>
            </a:extLst>
          </p:cNvPr>
          <p:cNvSpPr/>
          <p:nvPr/>
        </p:nvSpPr>
        <p:spPr>
          <a:xfrm>
            <a:off x="6145530" y="2992517"/>
            <a:ext cx="7825740" cy="1450181"/>
          </a:xfrm>
          <a:prstGeom prst="roundRect">
            <a:avLst>
              <a:gd name="adj" fmla="val 545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3947A75A-D82C-192A-CA75-C502BCC70F11}"/>
              </a:ext>
            </a:extLst>
          </p:cNvPr>
          <p:cNvSpPr/>
          <p:nvPr/>
        </p:nvSpPr>
        <p:spPr>
          <a:xfrm>
            <a:off x="6341388" y="3188375"/>
            <a:ext cx="2215515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3000"/>
              </a:lnSpc>
              <a:buNone/>
            </a:pP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제스처</a:t>
            </a: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기능</a:t>
            </a:r>
            <a:endParaRPr lang="en-US" sz="2400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12A4C4A1-DA36-35B1-D129-495B01852F1A}"/>
              </a:ext>
            </a:extLst>
          </p:cNvPr>
          <p:cNvSpPr/>
          <p:nvPr/>
        </p:nvSpPr>
        <p:spPr>
          <a:xfrm>
            <a:off x="6341388" y="3578304"/>
            <a:ext cx="7434024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kern="0" spc="-30" dirty="0">
                <a:solidFill>
                  <a:srgbClr val="272525"/>
                </a:solidFill>
                <a:latin typeface="Cafe24 OnePrettyNight" panose="03000300000000000000" pitchFamily="66" charset="-127"/>
                <a:ea typeface="Cafe24 OnePrettyNight" panose="03000300000000000000" pitchFamily="66" charset="-127"/>
                <a:cs typeface="Source Sans Pro" pitchFamily="34" charset="-120"/>
              </a:rPr>
              <a:t>사용자 제스처를 </a:t>
            </a:r>
            <a:r>
              <a:rPr lang="en-US" sz="1450" b="1" kern="0" spc="-30" dirty="0">
                <a:solidFill>
                  <a:srgbClr val="272525"/>
                </a:solidFill>
                <a:latin typeface="Cafe24 OnePrettyNight" panose="03000300000000000000" pitchFamily="66" charset="-127"/>
                <a:ea typeface="Cafe24 OnePrettyNight" panose="03000300000000000000" pitchFamily="66" charset="-127"/>
                <a:cs typeface="Source Sans Pro" pitchFamily="34" charset="-120"/>
              </a:rPr>
              <a:t>특정 동작으로 설정</a:t>
            </a:r>
            <a:endParaRPr lang="en-US" sz="1450" dirty="0">
              <a:latin typeface="Cafe24 OnePrettyNight" panose="03000300000000000000" pitchFamily="66" charset="-127"/>
              <a:ea typeface="Cafe24 OnePrettyNight" panose="03000300000000000000" pitchFamily="66" charset="-127"/>
            </a:endParaRPr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90B431F4-5CB0-3745-72FD-46A7FCA9A393}"/>
              </a:ext>
            </a:extLst>
          </p:cNvPr>
          <p:cNvSpPr/>
          <p:nvPr/>
        </p:nvSpPr>
        <p:spPr>
          <a:xfrm>
            <a:off x="6341388" y="3945493"/>
            <a:ext cx="7434024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50"/>
              </a:lnSpc>
              <a:buSzPct val="100000"/>
              <a:buFontTx/>
              <a:buChar char="•"/>
            </a:pPr>
            <a:r>
              <a:rPr lang="ko-KR" altLang="en-US" sz="1450" kern="0" spc="-38" dirty="0">
                <a:solidFill>
                  <a:srgbClr val="272525"/>
                </a:solidFill>
                <a:latin typeface="Cafe24 OnePrettyNight" panose="03000300000000000000" pitchFamily="66" charset="-127"/>
                <a:ea typeface="Cafe24 OnePrettyNight" panose="03000300000000000000" pitchFamily="66" charset="-127"/>
              </a:rPr>
              <a:t>고개 돌리기 </a:t>
            </a:r>
            <a:r>
              <a:rPr lang="en-US" altLang="ko-KR" sz="1450" kern="0" spc="-38" dirty="0">
                <a:solidFill>
                  <a:srgbClr val="272525"/>
                </a:solidFill>
                <a:latin typeface="Cafe24 OnePrettyNight" panose="03000300000000000000" pitchFamily="66" charset="-127"/>
                <a:ea typeface="Cafe24 OnePrettyNight" panose="03000300000000000000" pitchFamily="66" charset="-127"/>
              </a:rPr>
              <a:t>-&gt;</a:t>
            </a:r>
            <a:r>
              <a:rPr lang="ko-KR" altLang="en-US" sz="1450" kern="0" spc="-38" dirty="0">
                <a:solidFill>
                  <a:srgbClr val="272525"/>
                </a:solidFill>
                <a:latin typeface="Cafe24 OnePrettyNight" panose="03000300000000000000" pitchFamily="66" charset="-127"/>
                <a:ea typeface="Cafe24 OnePrettyNight" panose="03000300000000000000" pitchFamily="66" charset="-127"/>
              </a:rPr>
              <a:t> </a:t>
            </a:r>
            <a:r>
              <a:rPr lang="en-US" altLang="ko-KR" sz="1450" kern="0" spc="-38" dirty="0">
                <a:solidFill>
                  <a:srgbClr val="272525"/>
                </a:solidFill>
                <a:latin typeface="Cafe24 OnePrettyNight" panose="03000300000000000000" pitchFamily="66" charset="-127"/>
                <a:ea typeface="Cafe24 OnePrettyNight" panose="03000300000000000000" pitchFamily="66" charset="-127"/>
              </a:rPr>
              <a:t>Alt-Tab</a:t>
            </a:r>
            <a:r>
              <a:rPr lang="ko-KR" altLang="en-US" sz="1450" kern="0" spc="-38" dirty="0">
                <a:solidFill>
                  <a:srgbClr val="272525"/>
                </a:solidFill>
                <a:latin typeface="Cafe24 OnePrettyNight" panose="03000300000000000000" pitchFamily="66" charset="-127"/>
                <a:ea typeface="Cafe24 OnePrettyNight" panose="03000300000000000000" pitchFamily="66" charset="-127"/>
              </a:rPr>
              <a:t> </a:t>
            </a:r>
            <a:r>
              <a:rPr lang="en-US" altLang="ko-KR" sz="1450" kern="0" spc="-38" dirty="0">
                <a:solidFill>
                  <a:srgbClr val="272525"/>
                </a:solidFill>
                <a:latin typeface="Cafe24 OnePrettyNight" panose="03000300000000000000" pitchFamily="66" charset="-127"/>
                <a:ea typeface="Cafe24 OnePrettyNight" panose="03000300000000000000" pitchFamily="66" charset="-127"/>
              </a:rPr>
              <a:t>/</a:t>
            </a:r>
            <a:r>
              <a:rPr lang="ko-KR" altLang="en-US" sz="1450" kern="0" spc="-38" dirty="0">
                <a:solidFill>
                  <a:srgbClr val="272525"/>
                </a:solidFill>
                <a:latin typeface="Cafe24 OnePrettyNight" panose="03000300000000000000" pitchFamily="66" charset="-127"/>
                <a:ea typeface="Cafe24 OnePrettyNight" panose="03000300000000000000" pitchFamily="66" charset="-127"/>
              </a:rPr>
              <a:t> 도리도리 </a:t>
            </a:r>
            <a:r>
              <a:rPr lang="en-US" altLang="ko-KR" sz="1450" kern="0" spc="-38" dirty="0">
                <a:solidFill>
                  <a:srgbClr val="272525"/>
                </a:solidFill>
                <a:latin typeface="Cafe24 OnePrettyNight" panose="03000300000000000000" pitchFamily="66" charset="-127"/>
                <a:ea typeface="Cafe24 OnePrettyNight" panose="03000300000000000000" pitchFamily="66" charset="-127"/>
              </a:rPr>
              <a:t>-&gt;</a:t>
            </a:r>
            <a:r>
              <a:rPr lang="ko-KR" altLang="en-US" sz="1450" kern="0" spc="-38" dirty="0">
                <a:solidFill>
                  <a:srgbClr val="272525"/>
                </a:solidFill>
                <a:latin typeface="Cafe24 OnePrettyNight" panose="03000300000000000000" pitchFamily="66" charset="-127"/>
                <a:ea typeface="Cafe24 OnePrettyNight" panose="03000300000000000000" pitchFamily="66" charset="-127"/>
              </a:rPr>
              <a:t> </a:t>
            </a:r>
            <a:r>
              <a:rPr lang="en-US" altLang="ko-KR" sz="1450" kern="0" spc="-38" dirty="0">
                <a:solidFill>
                  <a:srgbClr val="272525"/>
                </a:solidFill>
                <a:latin typeface="Cafe24 OnePrettyNight" panose="03000300000000000000" pitchFamily="66" charset="-127"/>
                <a:ea typeface="Cafe24 OnePrettyNight" panose="03000300000000000000" pitchFamily="66" charset="-127"/>
              </a:rPr>
              <a:t>Cmd-Z</a:t>
            </a:r>
            <a:r>
              <a:rPr lang="ko-KR" altLang="en-US" sz="1450" kern="0" spc="-38" dirty="0">
                <a:solidFill>
                  <a:srgbClr val="272525"/>
                </a:solidFill>
                <a:latin typeface="Cafe24 OnePrettyNight" panose="03000300000000000000" pitchFamily="66" charset="-127"/>
                <a:ea typeface="Cafe24 OnePrettyNight" panose="03000300000000000000" pitchFamily="66" charset="-127"/>
              </a:rPr>
              <a:t> </a:t>
            </a:r>
            <a:endParaRPr lang="en-US" sz="1450" dirty="0">
              <a:latin typeface="Cafe24 OnePrettyNight" panose="03000300000000000000" pitchFamily="66" charset="-127"/>
              <a:ea typeface="Cafe24 OnePrettyNight" panose="03000300000000000000" pitchFamily="66" charset="-127"/>
            </a:endParaRPr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0E4491A6-5DA1-D1F6-C6CD-34901FE643C6}"/>
              </a:ext>
            </a:extLst>
          </p:cNvPr>
          <p:cNvSpPr/>
          <p:nvPr/>
        </p:nvSpPr>
        <p:spPr>
          <a:xfrm>
            <a:off x="6145530" y="4630936"/>
            <a:ext cx="7825740" cy="1450181"/>
          </a:xfrm>
          <a:prstGeom prst="roundRect">
            <a:avLst>
              <a:gd name="adj" fmla="val 545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2781E4C0-EE1A-3C64-A632-C182BB799714}"/>
              </a:ext>
            </a:extLst>
          </p:cNvPr>
          <p:cNvSpPr/>
          <p:nvPr/>
        </p:nvSpPr>
        <p:spPr>
          <a:xfrm>
            <a:off x="6341388" y="4826794"/>
            <a:ext cx="2215515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3000"/>
              </a:lnSpc>
              <a:buNone/>
            </a:pPr>
            <a:r>
              <a:rPr lang="en-US" sz="24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AI</a:t>
            </a: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자세</a:t>
            </a: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교정</a:t>
            </a:r>
            <a:endParaRPr lang="en-US" sz="2400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00631CE5-74C9-FDD2-9E4F-266B3B97020E}"/>
              </a:ext>
            </a:extLst>
          </p:cNvPr>
          <p:cNvSpPr/>
          <p:nvPr/>
        </p:nvSpPr>
        <p:spPr>
          <a:xfrm>
            <a:off x="6341388" y="5216723"/>
            <a:ext cx="7434024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kern="0" spc="-30" dirty="0">
                <a:solidFill>
                  <a:srgbClr val="272525"/>
                </a:solidFill>
                <a:latin typeface="Cafe24 OnePrettyNight" panose="03000300000000000000" pitchFamily="66" charset="-127"/>
                <a:ea typeface="Cafe24 OnePrettyNight" panose="03000300000000000000" pitchFamily="66" charset="-127"/>
                <a:cs typeface="Source Sans Pro" pitchFamily="34" charset="-120"/>
              </a:rPr>
              <a:t>자세 흐트러짐 </a:t>
            </a:r>
            <a:r>
              <a:rPr lang="en-US" sz="1450" b="1" kern="0" spc="-30" dirty="0">
                <a:solidFill>
                  <a:srgbClr val="272525"/>
                </a:solidFill>
                <a:latin typeface="Cafe24 OnePrettyNight" panose="03000300000000000000" pitchFamily="66" charset="-127"/>
                <a:ea typeface="Cafe24 OnePrettyNight" panose="03000300000000000000" pitchFamily="66" charset="-127"/>
                <a:cs typeface="Source Sans Pro" pitchFamily="34" charset="-120"/>
              </a:rPr>
              <a:t>실시간 알람</a:t>
            </a:r>
            <a:endParaRPr lang="en-US" sz="1450" dirty="0">
              <a:latin typeface="Cafe24 OnePrettyNight" panose="03000300000000000000" pitchFamily="66" charset="-127"/>
              <a:ea typeface="Cafe24 OnePrettyNight" panose="03000300000000000000" pitchFamily="66" charset="-127"/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A0AAAE4A-8B7B-927F-C358-8301589CF809}"/>
              </a:ext>
            </a:extLst>
          </p:cNvPr>
          <p:cNvSpPr/>
          <p:nvPr/>
        </p:nvSpPr>
        <p:spPr>
          <a:xfrm>
            <a:off x="6341388" y="5583912"/>
            <a:ext cx="7434024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50"/>
              </a:lnSpc>
              <a:buSzPct val="100000"/>
              <a:buFontTx/>
              <a:buChar char="•"/>
            </a:pPr>
            <a:r>
              <a:rPr lang="ko-KR" altLang="en-US" sz="1450" kern="0" spc="-38" dirty="0">
                <a:solidFill>
                  <a:srgbClr val="272525"/>
                </a:solidFill>
                <a:latin typeface="Cafe24 OnePrettyNight" panose="03000300000000000000" pitchFamily="66" charset="-127"/>
                <a:ea typeface="Cafe24 OnePrettyNight" panose="03000300000000000000" pitchFamily="66" charset="-127"/>
              </a:rPr>
              <a:t>얼굴이 너무 가까워요</a:t>
            </a:r>
            <a:r>
              <a:rPr lang="en-US" altLang="ko-KR" sz="1450" kern="0" spc="-38" dirty="0">
                <a:solidFill>
                  <a:srgbClr val="272525"/>
                </a:solidFill>
                <a:latin typeface="Cafe24 OnePrettyNight" panose="03000300000000000000" pitchFamily="66" charset="-127"/>
                <a:ea typeface="Cafe24 OnePrettyNight" panose="03000300000000000000" pitchFamily="66" charset="-127"/>
              </a:rPr>
              <a:t>,</a:t>
            </a:r>
            <a:r>
              <a:rPr lang="ko-KR" altLang="en-US" sz="1450" kern="0" spc="-38" dirty="0">
                <a:solidFill>
                  <a:srgbClr val="272525"/>
                </a:solidFill>
                <a:latin typeface="Cafe24 OnePrettyNight" panose="03000300000000000000" pitchFamily="66" charset="-127"/>
                <a:ea typeface="Cafe24 OnePrettyNight" panose="03000300000000000000" pitchFamily="66" charset="-127"/>
              </a:rPr>
              <a:t> 거북목에 주의하세요</a:t>
            </a:r>
            <a:r>
              <a:rPr lang="en-US" altLang="ko-KR" sz="1450" kern="0" spc="-38" dirty="0">
                <a:solidFill>
                  <a:srgbClr val="272525"/>
                </a:solidFill>
                <a:latin typeface="Cafe24 OnePrettyNight" panose="03000300000000000000" pitchFamily="66" charset="-127"/>
                <a:ea typeface="Cafe24 OnePrettyNight" panose="03000300000000000000" pitchFamily="66" charset="-127"/>
              </a:rPr>
              <a:t>!</a:t>
            </a:r>
            <a:endParaRPr lang="en-US" sz="1450" dirty="0">
              <a:latin typeface="Cafe24 OnePrettyNight" panose="03000300000000000000" pitchFamily="66" charset="-127"/>
              <a:ea typeface="Cafe24 OnePrettyNight" panose="03000300000000000000" pitchFamily="66" charset="-127"/>
            </a:endParaRPr>
          </a:p>
        </p:txBody>
      </p:sp>
      <p:sp>
        <p:nvSpPr>
          <p:cNvPr id="16" name="Shape 13">
            <a:extLst>
              <a:ext uri="{FF2B5EF4-FFF2-40B4-BE49-F238E27FC236}">
                <a16:creationId xmlns:a16="http://schemas.microsoft.com/office/drawing/2014/main" id="{A930268C-FCFC-9EDB-B59A-AF39F37DD7BD}"/>
              </a:ext>
            </a:extLst>
          </p:cNvPr>
          <p:cNvSpPr/>
          <p:nvPr/>
        </p:nvSpPr>
        <p:spPr>
          <a:xfrm>
            <a:off x="6145530" y="6269355"/>
            <a:ext cx="7825740" cy="1450181"/>
          </a:xfrm>
          <a:prstGeom prst="roundRect">
            <a:avLst>
              <a:gd name="adj" fmla="val 545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CB016160-8988-CE23-BC2E-12DAEFAB29A0}"/>
              </a:ext>
            </a:extLst>
          </p:cNvPr>
          <p:cNvSpPr/>
          <p:nvPr/>
        </p:nvSpPr>
        <p:spPr>
          <a:xfrm>
            <a:off x="6341388" y="6465213"/>
            <a:ext cx="2215515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생산성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향상</a:t>
            </a: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기능</a:t>
            </a:r>
            <a:endParaRPr lang="en-US" sz="2400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E660B52B-6FD8-787A-64CC-3B274669A1F5}"/>
              </a:ext>
            </a:extLst>
          </p:cNvPr>
          <p:cNvSpPr/>
          <p:nvPr/>
        </p:nvSpPr>
        <p:spPr>
          <a:xfrm>
            <a:off x="6341388" y="6855143"/>
            <a:ext cx="7434024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kern="0" spc="-30" dirty="0">
                <a:solidFill>
                  <a:srgbClr val="272525"/>
                </a:solidFill>
                <a:latin typeface="Cafe24 OnePrettyNight" panose="03000300000000000000" pitchFamily="66" charset="-127"/>
                <a:ea typeface="Cafe24 OnePrettyNight" panose="03000300000000000000" pitchFamily="66" charset="-127"/>
                <a:cs typeface="Source Sans Pro" pitchFamily="34" charset="-120"/>
              </a:rPr>
              <a:t>자리 이탈 경고</a:t>
            </a:r>
            <a:endParaRPr lang="en-US" sz="1450" dirty="0">
              <a:latin typeface="Cafe24 OnePrettyNight" panose="03000300000000000000" pitchFamily="66" charset="-127"/>
              <a:ea typeface="Cafe24 OnePrettyNight" panose="03000300000000000000" pitchFamily="66" charset="-127"/>
            </a:endParaRPr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3209A698-8C78-1C12-3E37-26F7C7EDF0E6}"/>
              </a:ext>
            </a:extLst>
          </p:cNvPr>
          <p:cNvSpPr/>
          <p:nvPr/>
        </p:nvSpPr>
        <p:spPr>
          <a:xfrm>
            <a:off x="6341388" y="7222331"/>
            <a:ext cx="7434024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kern="0" spc="-30" dirty="0">
                <a:solidFill>
                  <a:srgbClr val="272525"/>
                </a:solidFill>
                <a:latin typeface="Cafe24 OnePrettyNight" panose="03000300000000000000" pitchFamily="66" charset="-127"/>
                <a:ea typeface="Cafe24 OnePrettyNight" panose="03000300000000000000" pitchFamily="66" charset="-127"/>
                <a:cs typeface="Source Sans Pro" pitchFamily="34" charset="-120"/>
              </a:rPr>
              <a:t>집중 시간 측정 및 리마인더</a:t>
            </a:r>
            <a:endParaRPr lang="en-US" sz="1450" dirty="0">
              <a:latin typeface="Cafe24 OnePrettyNight" panose="03000300000000000000" pitchFamily="66" charset="-127"/>
              <a:ea typeface="Cafe24 OnePrettyNight" panose="030003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172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71A57E1-2DDB-1E2D-A8E9-3DC604A6E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EF750BE-B7D9-0E6A-AE0F-8F67D72606A9}"/>
              </a:ext>
            </a:extLst>
          </p:cNvPr>
          <p:cNvSpPr/>
          <p:nvPr/>
        </p:nvSpPr>
        <p:spPr>
          <a:xfrm>
            <a:off x="6324124" y="142886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5500"/>
              </a:lnSpc>
              <a:buNone/>
            </a:pPr>
            <a:r>
              <a:rPr lang="ko-KR" altLang="en-US" sz="4400" kern="0" spc="-89" dirty="0" err="1">
                <a:solidFill>
                  <a:srgbClr val="000000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구현 가능한 부가기</a:t>
            </a:r>
            <a:r>
              <a:rPr lang="en-US" sz="4400" kern="0" spc="-89" dirty="0" err="1">
                <a:solidFill>
                  <a:srgbClr val="000000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능</a:t>
            </a:r>
            <a:endParaRPr lang="en-US" sz="4400" kern="0" spc="-89" dirty="0">
              <a:solidFill>
                <a:srgbClr val="000000"/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77C0BAA7-CA57-B733-4BD7-96928DF99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124" y="2491859"/>
            <a:ext cx="1196816" cy="1436251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8C2F4F8B-418F-C4FF-BECE-E28575AAC2E3}"/>
              </a:ext>
            </a:extLst>
          </p:cNvPr>
          <p:cNvSpPr/>
          <p:nvPr/>
        </p:nvSpPr>
        <p:spPr>
          <a:xfrm>
            <a:off x="7879913" y="3034009"/>
            <a:ext cx="380540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3000"/>
              </a:lnSpc>
              <a:buNone/>
            </a:pPr>
            <a:r>
              <a:rPr lang="en-US" sz="28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AI </a:t>
            </a:r>
            <a:r>
              <a:rPr lang="ko-KR" altLang="en-US" sz="28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기반</a:t>
            </a:r>
            <a:r>
              <a:rPr lang="en-US" altLang="ko-KR" sz="28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,</a:t>
            </a:r>
            <a:r>
              <a:rPr lang="ko-KR" altLang="en-US" sz="28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실수 입력 방지 학습</a:t>
            </a:r>
            <a:endParaRPr lang="en-US" sz="2800" b="1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D3AA18FF-6161-EC04-A118-4EB9FB859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3928110"/>
            <a:ext cx="1196816" cy="1436251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6F2A40E8-EF4E-F595-D1B6-7F8F81823BCF}"/>
              </a:ext>
            </a:extLst>
          </p:cNvPr>
          <p:cNvSpPr/>
          <p:nvPr/>
        </p:nvSpPr>
        <p:spPr>
          <a:xfrm>
            <a:off x="7879913" y="4470260"/>
            <a:ext cx="444667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3000"/>
              </a:lnSpc>
              <a:buNone/>
            </a:pPr>
            <a:r>
              <a:rPr lang="ko-KR" altLang="en-US" sz="28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모니터링 자세</a:t>
            </a:r>
            <a:r>
              <a:rPr lang="en-US" altLang="ko-KR" sz="28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,</a:t>
            </a:r>
            <a:r>
              <a:rPr lang="ko-KR" altLang="en-US" sz="28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알림 빈도 설정</a:t>
            </a:r>
            <a:endParaRPr lang="en-US" sz="2800" b="1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73FE8802-FD16-AD4F-8B66-DEC161A58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5364361"/>
            <a:ext cx="1196816" cy="1436251"/>
          </a:xfrm>
          <a:prstGeom prst="rect">
            <a:avLst/>
          </a:prstGeom>
        </p:spPr>
      </p:pic>
      <p:sp>
        <p:nvSpPr>
          <p:cNvPr id="11" name="Text 5">
            <a:extLst>
              <a:ext uri="{FF2B5EF4-FFF2-40B4-BE49-F238E27FC236}">
                <a16:creationId xmlns:a16="http://schemas.microsoft.com/office/drawing/2014/main" id="{9337D100-DCE7-D20D-3845-9A6C16C3B480}"/>
              </a:ext>
            </a:extLst>
          </p:cNvPr>
          <p:cNvSpPr/>
          <p:nvPr/>
        </p:nvSpPr>
        <p:spPr>
          <a:xfrm>
            <a:off x="7879913" y="5906511"/>
            <a:ext cx="326945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3000"/>
              </a:lnSpc>
              <a:buNone/>
            </a:pPr>
            <a:r>
              <a:rPr lang="ko-KR" altLang="en-US" sz="28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일별 피드백</a:t>
            </a:r>
            <a:r>
              <a:rPr lang="en-US" altLang="ko-KR" sz="28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,</a:t>
            </a:r>
            <a:r>
              <a:rPr lang="ko-KR" altLang="en-US" sz="28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통계 그래프</a:t>
            </a:r>
            <a:endParaRPr lang="en-US" sz="2800" b="1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9435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6A0CBA2-566F-FBFD-89F7-7FE6ACC05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4AF8883-2329-0A6F-97E0-F013A8F6AD2A}"/>
              </a:ext>
            </a:extLst>
          </p:cNvPr>
          <p:cNvSpPr/>
          <p:nvPr/>
        </p:nvSpPr>
        <p:spPr>
          <a:xfrm>
            <a:off x="6324124" y="1095970"/>
            <a:ext cx="603492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경쟁 서비스 비교 및 </a:t>
            </a:r>
            <a:r>
              <a:rPr lang="en-US" sz="4400" kern="0" spc="-89" dirty="0" err="1">
                <a:solidFill>
                  <a:srgbClr val="000000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차별점</a:t>
            </a:r>
            <a:endParaRPr lang="en-US" sz="4400" kern="0" spc="-89" dirty="0">
              <a:solidFill>
                <a:srgbClr val="000000"/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D23F21CF-9AFF-CCE7-5E58-C8A92A3DCE7F}"/>
              </a:ext>
            </a:extLst>
          </p:cNvPr>
          <p:cNvSpPr/>
          <p:nvPr/>
        </p:nvSpPr>
        <p:spPr>
          <a:xfrm>
            <a:off x="6324124" y="2158960"/>
            <a:ext cx="7468553" cy="4974550"/>
          </a:xfrm>
          <a:prstGeom prst="roundRect">
            <a:avLst>
              <a:gd name="adj" fmla="val 202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3C2E1E5A-00C2-DD52-03AB-6338F8AB5379}"/>
              </a:ext>
            </a:extLst>
          </p:cNvPr>
          <p:cNvSpPr/>
          <p:nvPr/>
        </p:nvSpPr>
        <p:spPr>
          <a:xfrm>
            <a:off x="6331744" y="2166580"/>
            <a:ext cx="7452479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66DB1F0E-EC6B-9B86-FCDA-727246F45B56}"/>
              </a:ext>
            </a:extLst>
          </p:cNvPr>
          <p:cNvSpPr/>
          <p:nvPr/>
        </p:nvSpPr>
        <p:spPr>
          <a:xfrm>
            <a:off x="6571893" y="2317790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서비스명</a:t>
            </a:r>
            <a:endParaRPr lang="en-US" sz="18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B97E2494-7D65-47DA-84A8-E3B2D83BA7E0}"/>
              </a:ext>
            </a:extLst>
          </p:cNvPr>
          <p:cNvSpPr/>
          <p:nvPr/>
        </p:nvSpPr>
        <p:spPr>
          <a:xfrm>
            <a:off x="9059585" y="2317790"/>
            <a:ext cx="19976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주요 기능</a:t>
            </a:r>
            <a:endParaRPr lang="en-US" sz="18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C6DD1CCD-65A7-336B-CD73-A6885B2A82FE}"/>
              </a:ext>
            </a:extLst>
          </p:cNvPr>
          <p:cNvSpPr/>
          <p:nvPr/>
        </p:nvSpPr>
        <p:spPr>
          <a:xfrm>
            <a:off x="11543467" y="2317790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특징</a:t>
            </a:r>
            <a:endParaRPr lang="en-US" sz="1850" dirty="0"/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1AF2CF20-800B-EF79-1C40-D7987039A23C}"/>
              </a:ext>
            </a:extLst>
          </p:cNvPr>
          <p:cNvSpPr/>
          <p:nvPr/>
        </p:nvSpPr>
        <p:spPr>
          <a:xfrm>
            <a:off x="6331744" y="2852023"/>
            <a:ext cx="7452479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776F3952-8E36-BEC9-DCC2-16259DAC2588}"/>
              </a:ext>
            </a:extLst>
          </p:cNvPr>
          <p:cNvSpPr/>
          <p:nvPr/>
        </p:nvSpPr>
        <p:spPr>
          <a:xfrm>
            <a:off x="6571893" y="3003233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Zen</a:t>
            </a:r>
            <a:endParaRPr lang="en-US" sz="185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029E742F-B9DD-6C8F-0614-A31BD7FF8B4D}"/>
              </a:ext>
            </a:extLst>
          </p:cNvPr>
          <p:cNvSpPr/>
          <p:nvPr/>
        </p:nvSpPr>
        <p:spPr>
          <a:xfrm>
            <a:off x="9059585" y="3003233"/>
            <a:ext cx="199763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웹캠 기반 자세 모니터링</a:t>
            </a:r>
            <a:endParaRPr lang="en-US" sz="185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3A57D732-3FAF-276F-922B-66CBC12ECC98}"/>
              </a:ext>
            </a:extLst>
          </p:cNvPr>
          <p:cNvSpPr/>
          <p:nvPr/>
        </p:nvSpPr>
        <p:spPr>
          <a:xfrm>
            <a:off x="11543467" y="3003233"/>
            <a:ext cx="200144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 모델 활용, 실시간 자세 분석</a:t>
            </a:r>
            <a:endParaRPr lang="en-US" sz="1850" dirty="0"/>
          </a:p>
        </p:txBody>
      </p:sp>
      <p:sp>
        <p:nvSpPr>
          <p:cNvPr id="13" name="Shape 10">
            <a:extLst>
              <a:ext uri="{FF2B5EF4-FFF2-40B4-BE49-F238E27FC236}">
                <a16:creationId xmlns:a16="http://schemas.microsoft.com/office/drawing/2014/main" id="{7E9E711D-3A8A-E7CE-C0A8-673E9D8276F1}"/>
              </a:ext>
            </a:extLst>
          </p:cNvPr>
          <p:cNvSpPr/>
          <p:nvPr/>
        </p:nvSpPr>
        <p:spPr>
          <a:xfrm>
            <a:off x="6331744" y="3920490"/>
            <a:ext cx="7452479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57CD8C24-6190-338B-CC0D-73AD717D5A0A}"/>
              </a:ext>
            </a:extLst>
          </p:cNvPr>
          <p:cNvSpPr/>
          <p:nvPr/>
        </p:nvSpPr>
        <p:spPr>
          <a:xfrm>
            <a:off x="6571893" y="4071699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디엔아이솔루션</a:t>
            </a:r>
            <a:endParaRPr lang="en-US" sz="1850" dirty="0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97D198CC-C16F-415E-0269-FBC443897DE8}"/>
              </a:ext>
            </a:extLst>
          </p:cNvPr>
          <p:cNvSpPr/>
          <p:nvPr/>
        </p:nvSpPr>
        <p:spPr>
          <a:xfrm>
            <a:off x="9059585" y="4071699"/>
            <a:ext cx="19976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 자세분석 앱</a:t>
            </a:r>
            <a:endParaRPr lang="en-US" sz="1850" dirty="0"/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79C29E93-3D07-AF34-FBD4-64F373D7877E}"/>
              </a:ext>
            </a:extLst>
          </p:cNvPr>
          <p:cNvSpPr/>
          <p:nvPr/>
        </p:nvSpPr>
        <p:spPr>
          <a:xfrm>
            <a:off x="11543467" y="4071699"/>
            <a:ext cx="200144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스마트폰/태블릿 이용, 휴대성 뛰어남</a:t>
            </a:r>
            <a:endParaRPr lang="en-US" sz="1850" dirty="0"/>
          </a:p>
        </p:txBody>
      </p:sp>
      <p:sp>
        <p:nvSpPr>
          <p:cNvPr id="17" name="Shape 14">
            <a:extLst>
              <a:ext uri="{FF2B5EF4-FFF2-40B4-BE49-F238E27FC236}">
                <a16:creationId xmlns:a16="http://schemas.microsoft.com/office/drawing/2014/main" id="{33F885E9-0EF4-1A87-ABFA-AAA22EF0F5A1}"/>
              </a:ext>
            </a:extLst>
          </p:cNvPr>
          <p:cNvSpPr/>
          <p:nvPr/>
        </p:nvSpPr>
        <p:spPr>
          <a:xfrm>
            <a:off x="6331744" y="4988957"/>
            <a:ext cx="7452479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CC2B9E93-38AC-C18E-FA77-8C43E3015008}"/>
              </a:ext>
            </a:extLst>
          </p:cNvPr>
          <p:cNvSpPr/>
          <p:nvPr/>
        </p:nvSpPr>
        <p:spPr>
          <a:xfrm>
            <a:off x="6571893" y="5140166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Symmetry</a:t>
            </a:r>
            <a:endParaRPr lang="en-US" sz="1850" dirty="0"/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AB963570-88C4-DF75-D404-56C9D57E7514}"/>
              </a:ext>
            </a:extLst>
          </p:cNvPr>
          <p:cNvSpPr/>
          <p:nvPr/>
        </p:nvSpPr>
        <p:spPr>
          <a:xfrm>
            <a:off x="9059585" y="5140166"/>
            <a:ext cx="199763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직원 맞춤형 건강 관리</a:t>
            </a:r>
            <a:endParaRPr lang="en-US" sz="1850" dirty="0"/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44AE6A77-D22F-F489-C6AA-AAEC83CD35B9}"/>
              </a:ext>
            </a:extLst>
          </p:cNvPr>
          <p:cNvSpPr/>
          <p:nvPr/>
        </p:nvSpPr>
        <p:spPr>
          <a:xfrm>
            <a:off x="11543467" y="5140166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기업 맞춤형 제공</a:t>
            </a:r>
            <a:endParaRPr lang="en-US" sz="1850" dirty="0"/>
          </a:p>
        </p:txBody>
      </p:sp>
      <p:sp>
        <p:nvSpPr>
          <p:cNvPr id="21" name="Shape 18">
            <a:extLst>
              <a:ext uri="{FF2B5EF4-FFF2-40B4-BE49-F238E27FC236}">
                <a16:creationId xmlns:a16="http://schemas.microsoft.com/office/drawing/2014/main" id="{A40D57BC-6FAE-F14E-7BA4-15CD01FB43ED}"/>
              </a:ext>
            </a:extLst>
          </p:cNvPr>
          <p:cNvSpPr/>
          <p:nvPr/>
        </p:nvSpPr>
        <p:spPr>
          <a:xfrm>
            <a:off x="6331744" y="6057424"/>
            <a:ext cx="7452479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2" name="Text 19">
            <a:extLst>
              <a:ext uri="{FF2B5EF4-FFF2-40B4-BE49-F238E27FC236}">
                <a16:creationId xmlns:a16="http://schemas.microsoft.com/office/drawing/2014/main" id="{56E0EEF0-EF84-A0DB-4103-DC3F36B34A1C}"/>
              </a:ext>
            </a:extLst>
          </p:cNvPr>
          <p:cNvSpPr/>
          <p:nvPr/>
        </p:nvSpPr>
        <p:spPr>
          <a:xfrm>
            <a:off x="6571893" y="6208633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PoseProject</a:t>
            </a:r>
            <a:endParaRPr lang="en-US" sz="1850" dirty="0"/>
          </a:p>
        </p:txBody>
      </p:sp>
      <p:sp>
        <p:nvSpPr>
          <p:cNvPr id="23" name="Text 20">
            <a:extLst>
              <a:ext uri="{FF2B5EF4-FFF2-40B4-BE49-F238E27FC236}">
                <a16:creationId xmlns:a16="http://schemas.microsoft.com/office/drawing/2014/main" id="{445FAD73-4039-EBAD-0219-B8D322912A03}"/>
              </a:ext>
            </a:extLst>
          </p:cNvPr>
          <p:cNvSpPr/>
          <p:nvPr/>
        </p:nvSpPr>
        <p:spPr>
          <a:xfrm>
            <a:off x="9059585" y="6208633"/>
            <a:ext cx="19976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오픈소스 자세 분석</a:t>
            </a:r>
            <a:endParaRPr lang="en-US" sz="1850" dirty="0"/>
          </a:p>
        </p:txBody>
      </p:sp>
      <p:sp>
        <p:nvSpPr>
          <p:cNvPr id="24" name="Text 21">
            <a:extLst>
              <a:ext uri="{FF2B5EF4-FFF2-40B4-BE49-F238E27FC236}">
                <a16:creationId xmlns:a16="http://schemas.microsoft.com/office/drawing/2014/main" id="{A7DCB741-681A-79E3-3361-D9B62F23A469}"/>
              </a:ext>
            </a:extLst>
          </p:cNvPr>
          <p:cNvSpPr/>
          <p:nvPr/>
        </p:nvSpPr>
        <p:spPr>
          <a:xfrm>
            <a:off x="11543467" y="6208633"/>
            <a:ext cx="200144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웹캠 활용, Pose Estimation 기반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3646584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4733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5500"/>
              </a:lnSpc>
              <a:buNone/>
            </a:pPr>
            <a:r>
              <a:rPr lang="en-US" sz="4400" kern="0" spc="-89" dirty="0" err="1">
                <a:solidFill>
                  <a:srgbClr val="000000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기대</a:t>
            </a:r>
            <a:r>
              <a:rPr lang="en-US" sz="4400" kern="0" spc="-89" dirty="0">
                <a:solidFill>
                  <a:srgbClr val="000000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 </a:t>
            </a:r>
            <a:r>
              <a:rPr lang="en-US" sz="4400" kern="0" spc="-89" dirty="0" err="1">
                <a:solidFill>
                  <a:srgbClr val="000000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효과</a:t>
            </a:r>
            <a:endParaRPr lang="en-US" sz="4400" kern="0" spc="-89" dirty="0">
              <a:solidFill>
                <a:srgbClr val="000000"/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2652117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75448" y="261032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3000"/>
              </a:lnSpc>
              <a:buNone/>
            </a:pPr>
            <a:r>
              <a:rPr lang="en-US" sz="28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자세 교정 &amp; </a:t>
            </a:r>
            <a:r>
              <a:rPr lang="en-US" sz="28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건강</a:t>
            </a:r>
            <a:r>
              <a:rPr lang="en-US" sz="28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8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관리</a:t>
            </a:r>
            <a:endParaRPr lang="en-US" sz="2800" b="1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6" name="Text 2"/>
          <p:cNvSpPr/>
          <p:nvPr/>
        </p:nvSpPr>
        <p:spPr>
          <a:xfrm>
            <a:off x="1675448" y="3105864"/>
            <a:ext cx="66308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장시간 작업 시 신체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피로도</a:t>
            </a: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감소</a:t>
            </a:r>
            <a:endParaRPr lang="en-US" sz="2400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4248745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75448" y="420695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3000"/>
              </a:lnSpc>
              <a:buNone/>
            </a:pPr>
            <a:r>
              <a:rPr lang="en-US" sz="28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생산성</a:t>
            </a:r>
            <a:r>
              <a:rPr lang="en-US" sz="28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8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향상</a:t>
            </a:r>
            <a:endParaRPr lang="en-US" sz="2800" b="1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9" name="Text 4"/>
          <p:cNvSpPr/>
          <p:nvPr/>
        </p:nvSpPr>
        <p:spPr>
          <a:xfrm>
            <a:off x="1675448" y="4702493"/>
            <a:ext cx="66308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집중력 유지 및 효율적인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작업</a:t>
            </a: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가능</a:t>
            </a:r>
            <a:endParaRPr lang="en-US" sz="2400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5845373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75448" y="58035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3000"/>
              </a:lnSpc>
              <a:buNone/>
            </a:pPr>
            <a:r>
              <a:rPr lang="en-US" sz="28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사용자 </a:t>
            </a:r>
            <a:r>
              <a:rPr lang="en-US" sz="28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맞춤형</a:t>
            </a:r>
            <a:r>
              <a:rPr lang="en-US" sz="28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8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기능</a:t>
            </a:r>
            <a:endParaRPr lang="en-US" sz="2800" b="1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675448" y="6299121"/>
            <a:ext cx="66308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개인별 최적화된 맞춤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설정</a:t>
            </a: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가능</a:t>
            </a:r>
            <a:endParaRPr lang="en-US" sz="2400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41AC77BC-8871-96FF-F45D-887D3367B004}"/>
              </a:ext>
            </a:extLst>
          </p:cNvPr>
          <p:cNvSpPr/>
          <p:nvPr/>
        </p:nvSpPr>
        <p:spPr>
          <a:xfrm>
            <a:off x="779978" y="612815"/>
            <a:ext cx="5243989" cy="655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개발 일정 및 </a:t>
            </a:r>
            <a:r>
              <a:rPr lang="en-US" sz="4400" kern="0" spc="-89" dirty="0" err="1">
                <a:solidFill>
                  <a:srgbClr val="000000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목표</a:t>
            </a:r>
            <a:endParaRPr lang="en-US" sz="4400" kern="0" spc="-89" dirty="0">
              <a:solidFill>
                <a:srgbClr val="000000"/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8D106359-8EF1-90DD-342F-FCDDECE85D0E}"/>
              </a:ext>
            </a:extLst>
          </p:cNvPr>
          <p:cNvSpPr/>
          <p:nvPr/>
        </p:nvSpPr>
        <p:spPr>
          <a:xfrm>
            <a:off x="7299960" y="1713905"/>
            <a:ext cx="30480" cy="5905738"/>
          </a:xfrm>
          <a:prstGeom prst="roundRect">
            <a:avLst>
              <a:gd name="adj" fmla="val 307107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5ABC5C38-F843-8A72-6259-407D8BE8BF1F}"/>
              </a:ext>
            </a:extLst>
          </p:cNvPr>
          <p:cNvSpPr/>
          <p:nvPr/>
        </p:nvSpPr>
        <p:spPr>
          <a:xfrm>
            <a:off x="6426458" y="2199918"/>
            <a:ext cx="668536" cy="30480"/>
          </a:xfrm>
          <a:prstGeom prst="roundRect">
            <a:avLst>
              <a:gd name="adj" fmla="val 307107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76338708-323A-03F8-CF37-BD2D84E93058}"/>
              </a:ext>
            </a:extLst>
          </p:cNvPr>
          <p:cNvSpPr/>
          <p:nvPr/>
        </p:nvSpPr>
        <p:spPr>
          <a:xfrm>
            <a:off x="7064514" y="1964531"/>
            <a:ext cx="501372" cy="501372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098C388A-8796-C894-E642-7767D4A3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859" y="2018526"/>
            <a:ext cx="314563" cy="393263"/>
          </a:xfrm>
          <a:prstGeom prst="rect">
            <a:avLst/>
          </a:prstGeom>
        </p:spPr>
      </p:pic>
      <p:sp>
        <p:nvSpPr>
          <p:cNvPr id="8" name="Text 4">
            <a:extLst>
              <a:ext uri="{FF2B5EF4-FFF2-40B4-BE49-F238E27FC236}">
                <a16:creationId xmlns:a16="http://schemas.microsoft.com/office/drawing/2014/main" id="{99460F5C-6302-0CE6-6093-678BBE58FF82}"/>
              </a:ext>
            </a:extLst>
          </p:cNvPr>
          <p:cNvSpPr/>
          <p:nvPr/>
        </p:nvSpPr>
        <p:spPr>
          <a:xfrm>
            <a:off x="3578900" y="1936671"/>
            <a:ext cx="262199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algn="r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3월 21일</a:t>
            </a:r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7962A82B-B45B-954D-5E7D-280DC1EA1F36}"/>
              </a:ext>
            </a:extLst>
          </p:cNvPr>
          <p:cNvSpPr/>
          <p:nvPr/>
        </p:nvSpPr>
        <p:spPr>
          <a:xfrm>
            <a:off x="779978" y="2398038"/>
            <a:ext cx="5420916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algn="r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Proposal 발표 및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교수님</a:t>
            </a: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피드백</a:t>
            </a:r>
            <a:endParaRPr lang="en-US" sz="2400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0" name="Shape 6">
            <a:extLst>
              <a:ext uri="{FF2B5EF4-FFF2-40B4-BE49-F238E27FC236}">
                <a16:creationId xmlns:a16="http://schemas.microsoft.com/office/drawing/2014/main" id="{2F932511-D76B-C80F-20E2-3C57749AC6B3}"/>
              </a:ext>
            </a:extLst>
          </p:cNvPr>
          <p:cNvSpPr/>
          <p:nvPr/>
        </p:nvSpPr>
        <p:spPr>
          <a:xfrm>
            <a:off x="7535406" y="3314105"/>
            <a:ext cx="668536" cy="30480"/>
          </a:xfrm>
          <a:prstGeom prst="roundRect">
            <a:avLst>
              <a:gd name="adj" fmla="val 307107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C8D8776F-92BC-5D95-037E-D23C93EB67C7}"/>
              </a:ext>
            </a:extLst>
          </p:cNvPr>
          <p:cNvSpPr/>
          <p:nvPr/>
        </p:nvSpPr>
        <p:spPr>
          <a:xfrm>
            <a:off x="7064514" y="3078718"/>
            <a:ext cx="501372" cy="501372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2" name="Image 1" descr="preencoded.png">
            <a:extLst>
              <a:ext uri="{FF2B5EF4-FFF2-40B4-BE49-F238E27FC236}">
                <a16:creationId xmlns:a16="http://schemas.microsoft.com/office/drawing/2014/main" id="{4702B439-4704-CCD0-4339-528411E36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859" y="3132713"/>
            <a:ext cx="314563" cy="393263"/>
          </a:xfrm>
          <a:prstGeom prst="rect">
            <a:avLst/>
          </a:prstGeom>
        </p:spPr>
      </p:pic>
      <p:sp>
        <p:nvSpPr>
          <p:cNvPr id="13" name="Text 8">
            <a:extLst>
              <a:ext uri="{FF2B5EF4-FFF2-40B4-BE49-F238E27FC236}">
                <a16:creationId xmlns:a16="http://schemas.microsoft.com/office/drawing/2014/main" id="{FE228165-F974-F6D4-3AF9-25D4C7A4FC5C}"/>
              </a:ext>
            </a:extLst>
          </p:cNvPr>
          <p:cNvSpPr/>
          <p:nvPr/>
        </p:nvSpPr>
        <p:spPr>
          <a:xfrm>
            <a:off x="8429506" y="3050858"/>
            <a:ext cx="262199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4월 11일</a:t>
            </a:r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34B3900E-47C7-5E29-EA7A-2367CCA89B8F}"/>
              </a:ext>
            </a:extLst>
          </p:cNvPr>
          <p:cNvSpPr/>
          <p:nvPr/>
        </p:nvSpPr>
        <p:spPr>
          <a:xfrm>
            <a:off x="8429506" y="3512225"/>
            <a:ext cx="5420916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2차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피드백</a:t>
            </a: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반영</a:t>
            </a:r>
            <a:endParaRPr lang="en-US" sz="2400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5" name="Shape 10">
            <a:extLst>
              <a:ext uri="{FF2B5EF4-FFF2-40B4-BE49-F238E27FC236}">
                <a16:creationId xmlns:a16="http://schemas.microsoft.com/office/drawing/2014/main" id="{3771F230-F4DF-EBED-D4A8-359BECD72D68}"/>
              </a:ext>
            </a:extLst>
          </p:cNvPr>
          <p:cNvSpPr/>
          <p:nvPr/>
        </p:nvSpPr>
        <p:spPr>
          <a:xfrm>
            <a:off x="6426458" y="4316968"/>
            <a:ext cx="668536" cy="30480"/>
          </a:xfrm>
          <a:prstGeom prst="roundRect">
            <a:avLst>
              <a:gd name="adj" fmla="val 307107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6" name="Shape 11">
            <a:extLst>
              <a:ext uri="{FF2B5EF4-FFF2-40B4-BE49-F238E27FC236}">
                <a16:creationId xmlns:a16="http://schemas.microsoft.com/office/drawing/2014/main" id="{3C57D711-9562-C6C2-989F-E8FF496FF48A}"/>
              </a:ext>
            </a:extLst>
          </p:cNvPr>
          <p:cNvSpPr/>
          <p:nvPr/>
        </p:nvSpPr>
        <p:spPr>
          <a:xfrm>
            <a:off x="7064514" y="4081582"/>
            <a:ext cx="501372" cy="501372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7" name="Image 2" descr="preencoded.png">
            <a:extLst>
              <a:ext uri="{FF2B5EF4-FFF2-40B4-BE49-F238E27FC236}">
                <a16:creationId xmlns:a16="http://schemas.microsoft.com/office/drawing/2014/main" id="{3800A835-E3DB-3532-9544-8C15D8C6D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859" y="4135576"/>
            <a:ext cx="314563" cy="393263"/>
          </a:xfrm>
          <a:prstGeom prst="rect">
            <a:avLst/>
          </a:prstGeom>
        </p:spPr>
      </p:pic>
      <p:sp>
        <p:nvSpPr>
          <p:cNvPr id="18" name="Text 12">
            <a:extLst>
              <a:ext uri="{FF2B5EF4-FFF2-40B4-BE49-F238E27FC236}">
                <a16:creationId xmlns:a16="http://schemas.microsoft.com/office/drawing/2014/main" id="{B479437D-2453-0998-13D2-5A9FC9ABEDCE}"/>
              </a:ext>
            </a:extLst>
          </p:cNvPr>
          <p:cNvSpPr/>
          <p:nvPr/>
        </p:nvSpPr>
        <p:spPr>
          <a:xfrm>
            <a:off x="3578900" y="4053721"/>
            <a:ext cx="262199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algn="r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5월 2일</a:t>
            </a:r>
          </a:p>
        </p:txBody>
      </p:sp>
      <p:sp>
        <p:nvSpPr>
          <p:cNvPr id="19" name="Text 13">
            <a:extLst>
              <a:ext uri="{FF2B5EF4-FFF2-40B4-BE49-F238E27FC236}">
                <a16:creationId xmlns:a16="http://schemas.microsoft.com/office/drawing/2014/main" id="{FB0E4EDB-4A49-512F-2220-54FEC7BAF58C}"/>
              </a:ext>
            </a:extLst>
          </p:cNvPr>
          <p:cNvSpPr/>
          <p:nvPr/>
        </p:nvSpPr>
        <p:spPr>
          <a:xfrm>
            <a:off x="779978" y="4515088"/>
            <a:ext cx="5420916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algn="r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3차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피드백</a:t>
            </a: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반영</a:t>
            </a:r>
            <a:endParaRPr lang="en-US" sz="2400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20" name="Shape 14">
            <a:extLst>
              <a:ext uri="{FF2B5EF4-FFF2-40B4-BE49-F238E27FC236}">
                <a16:creationId xmlns:a16="http://schemas.microsoft.com/office/drawing/2014/main" id="{34CB824E-8444-2FFE-8A43-B86DC04B2EEB}"/>
              </a:ext>
            </a:extLst>
          </p:cNvPr>
          <p:cNvSpPr/>
          <p:nvPr/>
        </p:nvSpPr>
        <p:spPr>
          <a:xfrm>
            <a:off x="7535406" y="5319832"/>
            <a:ext cx="668536" cy="30480"/>
          </a:xfrm>
          <a:prstGeom prst="roundRect">
            <a:avLst>
              <a:gd name="adj" fmla="val 307107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1" name="Shape 15">
            <a:extLst>
              <a:ext uri="{FF2B5EF4-FFF2-40B4-BE49-F238E27FC236}">
                <a16:creationId xmlns:a16="http://schemas.microsoft.com/office/drawing/2014/main" id="{B327976E-9BF9-F28B-1A62-2BE2C48F481A}"/>
              </a:ext>
            </a:extLst>
          </p:cNvPr>
          <p:cNvSpPr/>
          <p:nvPr/>
        </p:nvSpPr>
        <p:spPr>
          <a:xfrm>
            <a:off x="7064514" y="5084445"/>
            <a:ext cx="501372" cy="501372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22" name="Image 3" descr="preencoded.png">
            <a:extLst>
              <a:ext uri="{FF2B5EF4-FFF2-40B4-BE49-F238E27FC236}">
                <a16:creationId xmlns:a16="http://schemas.microsoft.com/office/drawing/2014/main" id="{9D111999-6F87-DF3B-1894-299F5054BD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7859" y="5138440"/>
            <a:ext cx="314563" cy="393263"/>
          </a:xfrm>
          <a:prstGeom prst="rect">
            <a:avLst/>
          </a:prstGeom>
        </p:spPr>
      </p:pic>
      <p:sp>
        <p:nvSpPr>
          <p:cNvPr id="23" name="Text 16">
            <a:extLst>
              <a:ext uri="{FF2B5EF4-FFF2-40B4-BE49-F238E27FC236}">
                <a16:creationId xmlns:a16="http://schemas.microsoft.com/office/drawing/2014/main" id="{F09B60EE-DA21-6FF3-C428-B062D3D8ED8E}"/>
              </a:ext>
            </a:extLst>
          </p:cNvPr>
          <p:cNvSpPr/>
          <p:nvPr/>
        </p:nvSpPr>
        <p:spPr>
          <a:xfrm>
            <a:off x="8429506" y="5056584"/>
            <a:ext cx="262199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5월 23일</a:t>
            </a:r>
          </a:p>
        </p:txBody>
      </p:sp>
      <p:sp>
        <p:nvSpPr>
          <p:cNvPr id="24" name="Text 17">
            <a:extLst>
              <a:ext uri="{FF2B5EF4-FFF2-40B4-BE49-F238E27FC236}">
                <a16:creationId xmlns:a16="http://schemas.microsoft.com/office/drawing/2014/main" id="{6DF12C17-0782-9907-3120-40D98BAF6D19}"/>
              </a:ext>
            </a:extLst>
          </p:cNvPr>
          <p:cNvSpPr/>
          <p:nvPr/>
        </p:nvSpPr>
        <p:spPr>
          <a:xfrm>
            <a:off x="8429506" y="5517952"/>
            <a:ext cx="5420916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3000"/>
              </a:lnSpc>
              <a:buNone/>
            </a:pPr>
            <a:r>
              <a:rPr lang="en-US" sz="24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Interim Project Demo</a:t>
            </a: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(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시연</a:t>
            </a: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)</a:t>
            </a:r>
          </a:p>
        </p:txBody>
      </p:sp>
      <p:sp>
        <p:nvSpPr>
          <p:cNvPr id="25" name="Shape 18">
            <a:extLst>
              <a:ext uri="{FF2B5EF4-FFF2-40B4-BE49-F238E27FC236}">
                <a16:creationId xmlns:a16="http://schemas.microsoft.com/office/drawing/2014/main" id="{E2B07C09-CEA9-476E-8017-54A1FA8146ED}"/>
              </a:ext>
            </a:extLst>
          </p:cNvPr>
          <p:cNvSpPr/>
          <p:nvPr/>
        </p:nvSpPr>
        <p:spPr>
          <a:xfrm>
            <a:off x="6426458" y="6322695"/>
            <a:ext cx="668536" cy="30480"/>
          </a:xfrm>
          <a:prstGeom prst="roundRect">
            <a:avLst>
              <a:gd name="adj" fmla="val 307107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6" name="Shape 19">
            <a:extLst>
              <a:ext uri="{FF2B5EF4-FFF2-40B4-BE49-F238E27FC236}">
                <a16:creationId xmlns:a16="http://schemas.microsoft.com/office/drawing/2014/main" id="{7E09AC1B-0C83-817B-C5CB-C72A7CD1945D}"/>
              </a:ext>
            </a:extLst>
          </p:cNvPr>
          <p:cNvSpPr/>
          <p:nvPr/>
        </p:nvSpPr>
        <p:spPr>
          <a:xfrm>
            <a:off x="7064514" y="6087308"/>
            <a:ext cx="501372" cy="501372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27" name="Image 4" descr="preencoded.png">
            <a:extLst>
              <a:ext uri="{FF2B5EF4-FFF2-40B4-BE49-F238E27FC236}">
                <a16:creationId xmlns:a16="http://schemas.microsoft.com/office/drawing/2014/main" id="{A5D3A9BE-24A6-729C-8B7E-796D5FBB46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7859" y="6141303"/>
            <a:ext cx="314563" cy="393263"/>
          </a:xfrm>
          <a:prstGeom prst="rect">
            <a:avLst/>
          </a:prstGeom>
        </p:spPr>
      </p:pic>
      <p:sp>
        <p:nvSpPr>
          <p:cNvPr id="28" name="Text 20">
            <a:extLst>
              <a:ext uri="{FF2B5EF4-FFF2-40B4-BE49-F238E27FC236}">
                <a16:creationId xmlns:a16="http://schemas.microsoft.com/office/drawing/2014/main" id="{9E8E678E-0ED5-37D2-8FB4-8175F9C89C8B}"/>
              </a:ext>
            </a:extLst>
          </p:cNvPr>
          <p:cNvSpPr/>
          <p:nvPr/>
        </p:nvSpPr>
        <p:spPr>
          <a:xfrm>
            <a:off x="3578900" y="6059448"/>
            <a:ext cx="262199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algn="r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6월 20일</a:t>
            </a:r>
          </a:p>
        </p:txBody>
      </p:sp>
      <p:sp>
        <p:nvSpPr>
          <p:cNvPr id="29" name="Text 21">
            <a:extLst>
              <a:ext uri="{FF2B5EF4-FFF2-40B4-BE49-F238E27FC236}">
                <a16:creationId xmlns:a16="http://schemas.microsoft.com/office/drawing/2014/main" id="{D0EB71DE-DAA6-01AD-82C6-865087F27413}"/>
              </a:ext>
            </a:extLst>
          </p:cNvPr>
          <p:cNvSpPr/>
          <p:nvPr/>
        </p:nvSpPr>
        <p:spPr>
          <a:xfrm>
            <a:off x="779978" y="6520815"/>
            <a:ext cx="5420916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algn="r">
              <a:lnSpc>
                <a:spcPts val="3000"/>
              </a:lnSpc>
              <a:buNone/>
            </a:pP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최종</a:t>
            </a: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발표</a:t>
            </a:r>
            <a:endParaRPr lang="en-US" sz="2400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9554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332</Words>
  <Application>Microsoft Macintosh PowerPoint</Application>
  <PresentationFormat>사용자 지정</PresentationFormat>
  <Paragraphs>80</Paragraphs>
  <Slides>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Source Sans Pro</vt:lpstr>
      <vt:lpstr>Arial</vt:lpstr>
      <vt:lpstr>빙그레체Ⅱ</vt:lpstr>
      <vt:lpstr>Calibri</vt:lpstr>
      <vt:lpstr>카페24 고운밤</vt:lpstr>
      <vt:lpstr>Cafe24 OnePrettyNight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안재현</cp:lastModifiedBy>
  <cp:revision>8</cp:revision>
  <dcterms:created xsi:type="dcterms:W3CDTF">2025-03-20T00:07:41Z</dcterms:created>
  <dcterms:modified xsi:type="dcterms:W3CDTF">2025-03-20T13:53:04Z</dcterms:modified>
</cp:coreProperties>
</file>